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3"/>
  </p:notesMasterIdLst>
  <p:sldIdLst>
    <p:sldId id="256" r:id="rId3"/>
    <p:sldId id="279" r:id="rId4"/>
    <p:sldId id="266" r:id="rId5"/>
    <p:sldId id="257" r:id="rId6"/>
    <p:sldId id="258" r:id="rId7"/>
    <p:sldId id="259" r:id="rId8"/>
    <p:sldId id="260" r:id="rId9"/>
    <p:sldId id="261" r:id="rId10"/>
    <p:sldId id="262" r:id="rId11"/>
    <p:sldId id="289" r:id="rId12"/>
    <p:sldId id="288" r:id="rId13"/>
    <p:sldId id="287" r:id="rId14"/>
    <p:sldId id="263" r:id="rId15"/>
    <p:sldId id="265" r:id="rId16"/>
    <p:sldId id="264" r:id="rId17"/>
    <p:sldId id="282" r:id="rId18"/>
    <p:sldId id="284" r:id="rId19"/>
    <p:sldId id="281" r:id="rId20"/>
    <p:sldId id="283" r:id="rId21"/>
    <p:sldId id="28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EE112D-7D9B-4F01-9DAD-3C79D41A76FF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74269E-243A-463A-A0E4-AF13E1F78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113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8C993997-5C6F-4FF4-8D62-F24778EC4D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1A06369-419B-4E51-86E2-59A1F1609CAB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1304A138-2F5E-4A80-A939-10394E1D94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5079FD5D-B6F7-4637-8850-BA17274218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43766C03-4DFC-4348-850D-2CD9516358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5ACDC2A-E2B8-49BD-A5F2-B545C1790FA6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8E57BE06-D0CC-4DDD-8AEC-FD1E9C742B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1AA24FC0-223D-468F-A9EB-C061B94C8E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8399C-31A3-4B20-9DB8-805D076F82FA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4DDE-3F2F-4B49-B403-85516DC29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523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8399C-31A3-4B20-9DB8-805D076F82FA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4DDE-3F2F-4B49-B403-85516DC29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431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8399C-31A3-4B20-9DB8-805D076F82FA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4DDE-3F2F-4B49-B403-85516DC29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9001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90F5B4D-DDA7-468D-8851-A24A284D5B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C11CE04-1147-4862-9B72-9A4DFA7A7F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CEB1841-8BB6-42CF-B6F4-B28FFAA8D8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83A02-38CE-4E89-B125-2D16E235B4E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990913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11BAF-4C8C-4FCC-9649-33E801C3F34C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049F-A699-478A-8666-880BD77FF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11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8399C-31A3-4B20-9DB8-805D076F82FA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4DDE-3F2F-4B49-B403-85516DC29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122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8399C-31A3-4B20-9DB8-805D076F82FA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4DDE-3F2F-4B49-B403-85516DC29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78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8399C-31A3-4B20-9DB8-805D076F82FA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4DDE-3F2F-4B49-B403-85516DC29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949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8399C-31A3-4B20-9DB8-805D076F82FA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4DDE-3F2F-4B49-B403-85516DC29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2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8399C-31A3-4B20-9DB8-805D076F82FA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4DDE-3F2F-4B49-B403-85516DC29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989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8399C-31A3-4B20-9DB8-805D076F82FA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4DDE-3F2F-4B49-B403-85516DC29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163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8399C-31A3-4B20-9DB8-805D076F82FA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4DDE-3F2F-4B49-B403-85516DC29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630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8399C-31A3-4B20-9DB8-805D076F82FA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4DDE-3F2F-4B49-B403-85516DC29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624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8399C-31A3-4B20-9DB8-805D076F82FA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94DDE-3F2F-4B49-B403-85516DC29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441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11BAF-4C8C-4FCC-9649-33E801C3F34C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4049F-A699-478A-8666-880BD77FF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619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85391"/>
            <a:ext cx="7772400" cy="2676006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en-US" dirty="0"/>
              <a:t>Graphing Techniques</a:t>
            </a:r>
            <a:br>
              <a:rPr lang="en-US" dirty="0"/>
            </a:br>
            <a:r>
              <a:rPr lang="en-US" dirty="0"/>
              <a:t>and</a:t>
            </a:r>
            <a:br>
              <a:rPr lang="en-US" dirty="0"/>
            </a:br>
            <a:r>
              <a:rPr lang="en-US" dirty="0"/>
              <a:t>Interpreting Graphs</a:t>
            </a:r>
          </a:p>
        </p:txBody>
      </p:sp>
    </p:spTree>
    <p:extLst>
      <p:ext uri="{BB962C8B-B14F-4D97-AF65-F5344CB8AC3E}">
        <p14:creationId xmlns:p14="http://schemas.microsoft.com/office/powerpoint/2010/main" val="19180245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pPr algn="ctr"/>
            <a:r>
              <a:rPr lang="en-US" b="1" dirty="0"/>
              <a:t>Trend Line or Line of Best Fit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9853" y="1707124"/>
            <a:ext cx="7920507" cy="485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A line that summarizes the data. This is sometimes called a </a:t>
            </a:r>
            <a:r>
              <a:rPr lang="en-US" sz="3600" b="1" u="sng" dirty="0"/>
              <a:t>best-fit line</a:t>
            </a:r>
            <a:r>
              <a:rPr lang="en-US" sz="3600" dirty="0"/>
              <a:t>. </a:t>
            </a:r>
          </a:p>
          <a:p>
            <a:pPr marL="609600" lvl="0" indent="-609600" fontAlgn="base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buFontTx/>
              <a:buChar char="•"/>
            </a:pPr>
            <a:r>
              <a:rPr lang="en-GB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line of best fit is drawn so that the points are evenly distributed on either side of the line</a:t>
            </a: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/>
              <a:t>Data points do not have to be on this line or the line DOES NOT need to go through </a:t>
            </a:r>
            <a:r>
              <a:rPr lang="en-US" sz="2800"/>
              <a:t>each point.</a:t>
            </a:r>
            <a:endParaRPr lang="en-US" sz="28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/>
              <a:t>The data points are NOT connected with a line.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/>
              <a:t>It DOES NOT have to go through the origin.</a:t>
            </a:r>
          </a:p>
          <a:p>
            <a:endParaRPr lang="en-US" sz="28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2886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2" name="Object 2">
            <a:extLst>
              <a:ext uri="{FF2B5EF4-FFF2-40B4-BE49-F238E27FC236}">
                <a16:creationId xmlns:a16="http://schemas.microsoft.com/office/drawing/2014/main" id="{47EA9BEA-9CCE-4562-A99A-411ADF765FD5}"/>
              </a:ext>
            </a:extLst>
          </p:cNvPr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681480832"/>
              </p:ext>
            </p:extLst>
          </p:nvPr>
        </p:nvGraphicFramePr>
        <p:xfrm>
          <a:off x="847725" y="339725"/>
          <a:ext cx="7735888" cy="552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3" imgW="3762286" imgH="2686024" progId="Excel.Chart.8">
                  <p:embed/>
                </p:oleObj>
              </mc:Choice>
              <mc:Fallback>
                <p:oleObj name="Chart" r:id="rId3" imgW="3762286" imgH="2686024" progId="Excel.Chart.8">
                  <p:embed/>
                  <p:pic>
                    <p:nvPicPr>
                      <p:cNvPr id="25602" name="Object 2">
                        <a:extLst>
                          <a:ext uri="{FF2B5EF4-FFF2-40B4-BE49-F238E27FC236}">
                            <a16:creationId xmlns:a16="http://schemas.microsoft.com/office/drawing/2014/main" id="{47EA9BEA-9CCE-4562-A99A-411ADF765F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725" y="339725"/>
                        <a:ext cx="7735888" cy="552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8096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0" name="Object 2">
            <a:extLst>
              <a:ext uri="{FF2B5EF4-FFF2-40B4-BE49-F238E27FC236}">
                <a16:creationId xmlns:a16="http://schemas.microsoft.com/office/drawing/2014/main" id="{FFFA41D0-FB6A-4FE7-972D-9B8E147897C4}"/>
              </a:ext>
            </a:extLst>
          </p:cNvPr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790674787"/>
              </p:ext>
            </p:extLst>
          </p:nvPr>
        </p:nvGraphicFramePr>
        <p:xfrm>
          <a:off x="847725" y="339725"/>
          <a:ext cx="7735888" cy="552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3" imgW="3762286" imgH="2686024" progId="Excel.Chart.8">
                  <p:embed/>
                </p:oleObj>
              </mc:Choice>
              <mc:Fallback>
                <p:oleObj name="Chart" r:id="rId3" imgW="3762286" imgH="2686024" progId="Excel.Chart.8">
                  <p:embed/>
                  <p:pic>
                    <p:nvPicPr>
                      <p:cNvPr id="27650" name="Object 2">
                        <a:extLst>
                          <a:ext uri="{FF2B5EF4-FFF2-40B4-BE49-F238E27FC236}">
                            <a16:creationId xmlns:a16="http://schemas.microsoft.com/office/drawing/2014/main" id="{FFFA41D0-FB6A-4FE7-972D-9B8E147897C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725" y="339725"/>
                        <a:ext cx="7735888" cy="552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97712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61398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US" b="1" dirty="0"/>
              <a:t>Ways to predict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26525"/>
            <a:ext cx="7886700" cy="4850438"/>
          </a:xfrm>
        </p:spPr>
        <p:txBody>
          <a:bodyPr>
            <a:normAutofit lnSpcReduction="10000"/>
          </a:bodyPr>
          <a:lstStyle/>
          <a:p>
            <a:endParaRPr lang="en-US" sz="3600" dirty="0"/>
          </a:p>
          <a:p>
            <a:r>
              <a:rPr lang="en-US" sz="3600" b="1" u="sng" dirty="0"/>
              <a:t>In</a:t>
            </a:r>
            <a:r>
              <a:rPr lang="en-US" sz="3600" u="sng" dirty="0"/>
              <a:t>terpolation</a:t>
            </a:r>
            <a:r>
              <a:rPr lang="en-US" sz="3600" dirty="0"/>
              <a:t> - Predicting data that is </a:t>
            </a:r>
            <a:r>
              <a:rPr lang="en-US" sz="3600" b="1" u="sng" dirty="0"/>
              <a:t>inside</a:t>
            </a:r>
            <a:r>
              <a:rPr lang="en-US" sz="3600" dirty="0"/>
              <a:t> the range of data (between 2 existing data points)</a:t>
            </a:r>
          </a:p>
          <a:p>
            <a:pPr marL="0" indent="0">
              <a:buNone/>
            </a:pPr>
            <a:endParaRPr lang="en-US" sz="3600" dirty="0"/>
          </a:p>
          <a:p>
            <a:r>
              <a:rPr lang="en-US" sz="3600" b="1" u="sng" dirty="0"/>
              <a:t>Ex</a:t>
            </a:r>
            <a:r>
              <a:rPr lang="en-US" sz="3600" u="sng" dirty="0"/>
              <a:t>trapolation</a:t>
            </a:r>
            <a:r>
              <a:rPr lang="en-US" sz="3600" dirty="0"/>
              <a:t> - Predicting values that are </a:t>
            </a:r>
            <a:r>
              <a:rPr lang="en-US" sz="3600" b="1" u="sng" dirty="0"/>
              <a:t>outside</a:t>
            </a:r>
            <a:r>
              <a:rPr lang="en-US" sz="3600" dirty="0"/>
              <a:t> of the range of data. Trend line is often extended to make extrapolation easier.</a:t>
            </a:r>
          </a:p>
          <a:p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245946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61398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en-US" b="1" dirty="0"/>
              <a:t>Interpolation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26525"/>
            <a:ext cx="7886700" cy="4850438"/>
          </a:xfrm>
        </p:spPr>
        <p:txBody>
          <a:bodyPr>
            <a:normAutofit/>
          </a:bodyPr>
          <a:lstStyle/>
          <a:p>
            <a:r>
              <a:rPr lang="en-US" sz="3600" dirty="0"/>
              <a:t>Predict data that is </a:t>
            </a:r>
            <a:r>
              <a:rPr lang="en-US" sz="3600" b="1" u="sng" dirty="0"/>
              <a:t>inside</a:t>
            </a:r>
            <a:r>
              <a:rPr lang="en-US" sz="3600" dirty="0"/>
              <a:t> the range of data (between 2 existing data points)</a:t>
            </a:r>
          </a:p>
          <a:p>
            <a:pPr marL="0" indent="0">
              <a:buNone/>
            </a:pP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562896"/>
            <a:ext cx="7755537" cy="4165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387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97004"/>
          </a:xfrm>
          <a:solidFill>
            <a:schemeClr val="bg2"/>
          </a:solidFill>
        </p:spPr>
        <p:txBody>
          <a:bodyPr/>
          <a:lstStyle/>
          <a:p>
            <a:pPr algn="ctr"/>
            <a:r>
              <a:rPr lang="en-US" b="1" dirty="0"/>
              <a:t>Extrapolation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62131"/>
            <a:ext cx="7886700" cy="4914832"/>
          </a:xfrm>
        </p:spPr>
        <p:txBody>
          <a:bodyPr>
            <a:normAutofit/>
          </a:bodyPr>
          <a:lstStyle/>
          <a:p>
            <a:r>
              <a:rPr lang="en-US" sz="3600" dirty="0"/>
              <a:t>Predicting values that are </a:t>
            </a:r>
            <a:r>
              <a:rPr lang="en-US" sz="3600" b="1" u="sng" dirty="0"/>
              <a:t>outside</a:t>
            </a:r>
            <a:r>
              <a:rPr lang="en-US" sz="3600" dirty="0"/>
              <a:t> of the range of data. Trend line is often extended to make extrapolation easier.</a:t>
            </a:r>
          </a:p>
          <a:p>
            <a:pPr marL="0" indent="0">
              <a:buNone/>
            </a:pP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242" y="2760708"/>
            <a:ext cx="7654485" cy="4097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4242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992CC-8A22-49B4-B5FB-ED2878523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870" y="272363"/>
            <a:ext cx="7886700" cy="517882"/>
          </a:xfrm>
        </p:spPr>
        <p:txBody>
          <a:bodyPr>
            <a:noAutofit/>
          </a:bodyPr>
          <a:lstStyle/>
          <a:p>
            <a:r>
              <a:rPr lang="en-US" sz="3200" dirty="0"/>
              <a:t>Example – Predict the time at temperature 90. 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51069967-338A-4E3A-B115-598A756AE9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990" b="6568"/>
          <a:stretch/>
        </p:blipFill>
        <p:spPr>
          <a:xfrm>
            <a:off x="1444486" y="1564212"/>
            <a:ext cx="7262191" cy="4924762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3A0E807-0D6A-4998-9A41-4DAA93634E22}"/>
              </a:ext>
            </a:extLst>
          </p:cNvPr>
          <p:cNvSpPr txBox="1"/>
          <p:nvPr/>
        </p:nvSpPr>
        <p:spPr>
          <a:xfrm>
            <a:off x="3869635" y="6462470"/>
            <a:ext cx="1325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 (Min)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5556597-2502-487D-9452-8E75DEE0CE4E}"/>
              </a:ext>
            </a:extLst>
          </p:cNvPr>
          <p:cNvSpPr txBox="1"/>
          <p:nvPr/>
        </p:nvSpPr>
        <p:spPr>
          <a:xfrm>
            <a:off x="982822" y="3242607"/>
            <a:ext cx="461665" cy="171329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dirty="0"/>
              <a:t>Temperature (</a:t>
            </a:r>
            <a:r>
              <a:rPr lang="en-US" baseline="30000" dirty="0"/>
              <a:t>0</a:t>
            </a:r>
            <a:r>
              <a:rPr lang="en-US" dirty="0"/>
              <a:t>C)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1B27AEC-F430-4007-970C-3F52919F68F8}"/>
              </a:ext>
            </a:extLst>
          </p:cNvPr>
          <p:cNvSpPr txBox="1"/>
          <p:nvPr/>
        </p:nvSpPr>
        <p:spPr>
          <a:xfrm>
            <a:off x="443539" y="674848"/>
            <a:ext cx="626910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/>
              <a:t>Did you interpolate or extrapolate?</a:t>
            </a:r>
            <a:r>
              <a:rPr lang="en-US" sz="1800" dirty="0"/>
              <a:t> 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8EDF42C-865E-4FE6-9E3C-F5D0CB348A90}"/>
              </a:ext>
            </a:extLst>
          </p:cNvPr>
          <p:cNvSpPr txBox="1"/>
          <p:nvPr/>
        </p:nvSpPr>
        <p:spPr>
          <a:xfrm>
            <a:off x="483293" y="1107036"/>
            <a:ext cx="677889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/>
              <a:t>Why did you use this process?</a:t>
            </a:r>
          </a:p>
        </p:txBody>
      </p:sp>
    </p:spTree>
    <p:extLst>
      <p:ext uri="{BB962C8B-B14F-4D97-AF65-F5344CB8AC3E}">
        <p14:creationId xmlns:p14="http://schemas.microsoft.com/office/powerpoint/2010/main" val="4092384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992CC-8A22-49B4-B5FB-ED2878523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870" y="272363"/>
            <a:ext cx="7886700" cy="517882"/>
          </a:xfrm>
        </p:spPr>
        <p:txBody>
          <a:bodyPr>
            <a:noAutofit/>
          </a:bodyPr>
          <a:lstStyle/>
          <a:p>
            <a:r>
              <a:rPr lang="en-US" sz="3200" dirty="0"/>
              <a:t>Example – Predict the time at </a:t>
            </a:r>
            <a:r>
              <a:rPr lang="en-US" sz="3200" dirty="0" err="1"/>
              <a:t>temperure</a:t>
            </a:r>
            <a:r>
              <a:rPr lang="en-US" sz="3200" dirty="0"/>
              <a:t> 90. 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51069967-338A-4E3A-B115-598A756AE9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990" b="6568"/>
          <a:stretch/>
        </p:blipFill>
        <p:spPr>
          <a:xfrm>
            <a:off x="1444486" y="1564212"/>
            <a:ext cx="7262191" cy="4924762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3A0E807-0D6A-4998-9A41-4DAA93634E22}"/>
              </a:ext>
            </a:extLst>
          </p:cNvPr>
          <p:cNvSpPr txBox="1"/>
          <p:nvPr/>
        </p:nvSpPr>
        <p:spPr>
          <a:xfrm>
            <a:off x="3869635" y="6462470"/>
            <a:ext cx="1325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 (Min)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5556597-2502-487D-9452-8E75DEE0CE4E}"/>
              </a:ext>
            </a:extLst>
          </p:cNvPr>
          <p:cNvSpPr txBox="1"/>
          <p:nvPr/>
        </p:nvSpPr>
        <p:spPr>
          <a:xfrm>
            <a:off x="982822" y="3242607"/>
            <a:ext cx="461665" cy="171329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dirty="0"/>
              <a:t>Temperature (</a:t>
            </a:r>
            <a:r>
              <a:rPr lang="en-US" baseline="30000" dirty="0"/>
              <a:t>0</a:t>
            </a:r>
            <a:r>
              <a:rPr lang="en-US" dirty="0"/>
              <a:t>C)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C0DE8A3C-A956-472F-8D07-DAF884EDEB93}"/>
              </a:ext>
            </a:extLst>
          </p:cNvPr>
          <p:cNvSpPr/>
          <p:nvPr/>
        </p:nvSpPr>
        <p:spPr>
          <a:xfrm rot="16200000">
            <a:off x="5578599" y="3879941"/>
            <a:ext cx="4103819" cy="1380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1784B0F1-4320-46E4-A241-CE54E9F59E89}"/>
              </a:ext>
            </a:extLst>
          </p:cNvPr>
          <p:cNvSpPr/>
          <p:nvPr/>
        </p:nvSpPr>
        <p:spPr>
          <a:xfrm>
            <a:off x="1827405" y="1842446"/>
            <a:ext cx="5872109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AA5188-2417-40E0-BA03-C40E3426A533}"/>
              </a:ext>
            </a:extLst>
          </p:cNvPr>
          <p:cNvSpPr txBox="1"/>
          <p:nvPr/>
        </p:nvSpPr>
        <p:spPr>
          <a:xfrm>
            <a:off x="7235274" y="6072267"/>
            <a:ext cx="1160392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Amasis MT Pro Black" panose="020B0604020202020204" pitchFamily="18" charset="0"/>
                <a:cs typeface="Aharoni" panose="02010803020104030203" pitchFamily="2" charset="-79"/>
              </a:rPr>
              <a:t>87</a:t>
            </a:r>
            <a:r>
              <a:rPr lang="en-US" baseline="30000" dirty="0">
                <a:solidFill>
                  <a:srgbClr val="0070C0"/>
                </a:solidFill>
                <a:latin typeface="Amasis MT Pro Black" panose="020B0604020202020204" pitchFamily="18" charset="0"/>
                <a:cs typeface="Aharoni" panose="02010803020104030203" pitchFamily="2" charset="-79"/>
              </a:rPr>
              <a:t> </a:t>
            </a:r>
            <a:r>
              <a:rPr lang="en-US" dirty="0">
                <a:solidFill>
                  <a:srgbClr val="0070C0"/>
                </a:solidFill>
                <a:latin typeface="Amasis MT Pro Black" panose="020B0604020202020204" pitchFamily="18" charset="0"/>
                <a:cs typeface="Aharoni" panose="02010803020104030203" pitchFamily="2" charset="-79"/>
              </a:rPr>
              <a:t>min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E2AE83F-4EED-460E-BEE4-F579E8B5D092}"/>
              </a:ext>
            </a:extLst>
          </p:cNvPr>
          <p:cNvSpPr txBox="1"/>
          <p:nvPr/>
        </p:nvSpPr>
        <p:spPr>
          <a:xfrm>
            <a:off x="6453809" y="674848"/>
            <a:ext cx="3883714" cy="5847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Amasis MT Pro Black" panose="020B0604020202020204" pitchFamily="18" charset="0"/>
                <a:cs typeface="Aharoni" panose="02010803020104030203" pitchFamily="2" charset="-79"/>
              </a:rPr>
              <a:t>Extrapolate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F714C0B-AE22-47C2-9996-6B59FEA5CB90}"/>
              </a:ext>
            </a:extLst>
          </p:cNvPr>
          <p:cNvSpPr txBox="1"/>
          <p:nvPr/>
        </p:nvSpPr>
        <p:spPr>
          <a:xfrm>
            <a:off x="5453687" y="1121687"/>
            <a:ext cx="5891006" cy="5847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Amasis MT Pro Black" panose="020B0604020202020204" pitchFamily="18" charset="0"/>
                <a:cs typeface="Aharoni" panose="02010803020104030203" pitchFamily="2" charset="-79"/>
              </a:rPr>
              <a:t>Outside the data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1B27AEC-F430-4007-970C-3F52919F68F8}"/>
              </a:ext>
            </a:extLst>
          </p:cNvPr>
          <p:cNvSpPr txBox="1"/>
          <p:nvPr/>
        </p:nvSpPr>
        <p:spPr>
          <a:xfrm>
            <a:off x="443539" y="674848"/>
            <a:ext cx="626910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/>
              <a:t>Did you interpolate or extrapolate?</a:t>
            </a:r>
            <a:r>
              <a:rPr lang="en-US" sz="1800" dirty="0"/>
              <a:t> 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8EDF42C-865E-4FE6-9E3C-F5D0CB348A90}"/>
              </a:ext>
            </a:extLst>
          </p:cNvPr>
          <p:cNvSpPr txBox="1"/>
          <p:nvPr/>
        </p:nvSpPr>
        <p:spPr>
          <a:xfrm>
            <a:off x="483293" y="1107036"/>
            <a:ext cx="677889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/>
              <a:t>Why did you use this process?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6CE42DA-0F2B-4483-9B09-32462E91D1D9}"/>
              </a:ext>
            </a:extLst>
          </p:cNvPr>
          <p:cNvSpPr txBox="1"/>
          <p:nvPr/>
        </p:nvSpPr>
        <p:spPr>
          <a:xfrm>
            <a:off x="8050696" y="232323"/>
            <a:ext cx="3883714" cy="5847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Amasis MT Pro Black" panose="020B0604020202020204" pitchFamily="18" charset="0"/>
                <a:cs typeface="Aharoni" panose="02010803020104030203" pitchFamily="2" charset="-79"/>
              </a:rPr>
              <a:t>87min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44BC30B-F4D2-47D7-83DB-80E4B84C3067}"/>
              </a:ext>
            </a:extLst>
          </p:cNvPr>
          <p:cNvCxnSpPr>
            <a:cxnSpLocks/>
          </p:cNvCxnSpPr>
          <p:nvPr/>
        </p:nvCxnSpPr>
        <p:spPr>
          <a:xfrm flipV="1">
            <a:off x="7262192" y="1591065"/>
            <a:ext cx="788504" cy="558969"/>
          </a:xfrm>
          <a:prstGeom prst="line">
            <a:avLst/>
          </a:prstGeom>
          <a:ln w="317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2324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6" grpId="0" animBg="1"/>
      <p:bldP spid="13" grpId="0" animBg="1"/>
      <p:bldP spid="14" grpId="0" animBg="1"/>
      <p:bldP spid="1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992CC-8A22-49B4-B5FB-ED2878523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2362"/>
            <a:ext cx="7886700" cy="1325563"/>
          </a:xfrm>
        </p:spPr>
        <p:txBody>
          <a:bodyPr>
            <a:noAutofit/>
          </a:bodyPr>
          <a:lstStyle/>
          <a:p>
            <a:r>
              <a:rPr lang="en-US" sz="3200" dirty="0"/>
              <a:t>Example – Predict the temperature at time 30. Did you interpolate or extrapolate? </a:t>
            </a:r>
            <a:br>
              <a:rPr lang="en-US" sz="3200" dirty="0"/>
            </a:br>
            <a:r>
              <a:rPr lang="en-US" sz="3200" dirty="0"/>
              <a:t>Why did you use this process?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51069967-338A-4E3A-B115-598A756AE9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990" b="6568"/>
          <a:stretch/>
        </p:blipFill>
        <p:spPr>
          <a:xfrm>
            <a:off x="1444487" y="1828800"/>
            <a:ext cx="6696146" cy="4540906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3A0E807-0D6A-4998-9A41-4DAA93634E22}"/>
              </a:ext>
            </a:extLst>
          </p:cNvPr>
          <p:cNvSpPr txBox="1"/>
          <p:nvPr/>
        </p:nvSpPr>
        <p:spPr>
          <a:xfrm>
            <a:off x="3869635" y="6369706"/>
            <a:ext cx="1325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 (Min)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5556597-2502-487D-9452-8E75DEE0CE4E}"/>
              </a:ext>
            </a:extLst>
          </p:cNvPr>
          <p:cNvSpPr txBox="1"/>
          <p:nvPr/>
        </p:nvSpPr>
        <p:spPr>
          <a:xfrm>
            <a:off x="982822" y="3242607"/>
            <a:ext cx="461665" cy="171329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dirty="0"/>
              <a:t>Temperature (</a:t>
            </a:r>
            <a:r>
              <a:rPr lang="en-US" baseline="30000" dirty="0"/>
              <a:t>0</a:t>
            </a:r>
            <a:r>
              <a:rPr lang="en-US" dirty="0"/>
              <a:t>C)</a:t>
            </a:r>
          </a:p>
        </p:txBody>
      </p:sp>
    </p:spTree>
    <p:extLst>
      <p:ext uri="{BB962C8B-B14F-4D97-AF65-F5344CB8AC3E}">
        <p14:creationId xmlns:p14="http://schemas.microsoft.com/office/powerpoint/2010/main" val="39056988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992CC-8A22-49B4-B5FB-ED2878523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870" y="272363"/>
            <a:ext cx="7886700" cy="517882"/>
          </a:xfrm>
        </p:spPr>
        <p:txBody>
          <a:bodyPr>
            <a:noAutofit/>
          </a:bodyPr>
          <a:lstStyle/>
          <a:p>
            <a:r>
              <a:rPr lang="en-US" sz="3200" dirty="0"/>
              <a:t>Example – Predict the temperature at time 30. 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51069967-338A-4E3A-B115-598A756AE9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990" b="6568"/>
          <a:stretch/>
        </p:blipFill>
        <p:spPr>
          <a:xfrm>
            <a:off x="1444486" y="1564212"/>
            <a:ext cx="7262191" cy="4924762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3A0E807-0D6A-4998-9A41-4DAA93634E22}"/>
              </a:ext>
            </a:extLst>
          </p:cNvPr>
          <p:cNvSpPr txBox="1"/>
          <p:nvPr/>
        </p:nvSpPr>
        <p:spPr>
          <a:xfrm>
            <a:off x="3869635" y="6462470"/>
            <a:ext cx="1325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 (Min)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5556597-2502-487D-9452-8E75DEE0CE4E}"/>
              </a:ext>
            </a:extLst>
          </p:cNvPr>
          <p:cNvSpPr txBox="1"/>
          <p:nvPr/>
        </p:nvSpPr>
        <p:spPr>
          <a:xfrm>
            <a:off x="982822" y="3242607"/>
            <a:ext cx="461665" cy="171329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dirty="0"/>
              <a:t>Temperature (</a:t>
            </a:r>
            <a:r>
              <a:rPr lang="en-US" baseline="30000" dirty="0"/>
              <a:t>0</a:t>
            </a:r>
            <a:r>
              <a:rPr lang="en-US" dirty="0"/>
              <a:t>C)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C0DE8A3C-A956-472F-8D07-DAF884EDEB93}"/>
              </a:ext>
            </a:extLst>
          </p:cNvPr>
          <p:cNvSpPr/>
          <p:nvPr/>
        </p:nvSpPr>
        <p:spPr>
          <a:xfrm rot="10800000">
            <a:off x="1138856" y="4731024"/>
            <a:ext cx="2730778" cy="1060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1784B0F1-4320-46E4-A241-CE54E9F59E89}"/>
              </a:ext>
            </a:extLst>
          </p:cNvPr>
          <p:cNvSpPr/>
          <p:nvPr/>
        </p:nvSpPr>
        <p:spPr>
          <a:xfrm rot="16200000">
            <a:off x="3234586" y="5273311"/>
            <a:ext cx="1270102" cy="1855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AA5188-2417-40E0-BA03-C40E3426A533}"/>
              </a:ext>
            </a:extLst>
          </p:cNvPr>
          <p:cNvSpPr txBox="1"/>
          <p:nvPr/>
        </p:nvSpPr>
        <p:spPr>
          <a:xfrm>
            <a:off x="376857" y="4572000"/>
            <a:ext cx="1160392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Amasis MT Pro Black" panose="020B0604020202020204" pitchFamily="18" charset="0"/>
                <a:cs typeface="Aharoni" panose="02010803020104030203" pitchFamily="2" charset="-79"/>
              </a:rPr>
              <a:t>28</a:t>
            </a:r>
            <a:r>
              <a:rPr lang="en-US" baseline="30000" dirty="0">
                <a:solidFill>
                  <a:srgbClr val="0070C0"/>
                </a:solidFill>
                <a:latin typeface="Amasis MT Pro Black" panose="020B0604020202020204" pitchFamily="18" charset="0"/>
                <a:cs typeface="Aharoni" panose="02010803020104030203" pitchFamily="2" charset="-79"/>
              </a:rPr>
              <a:t>o</a:t>
            </a:r>
            <a:r>
              <a:rPr lang="en-US" dirty="0">
                <a:solidFill>
                  <a:srgbClr val="0070C0"/>
                </a:solidFill>
                <a:latin typeface="Amasis MT Pro Black" panose="020B0604020202020204" pitchFamily="18" charset="0"/>
                <a:cs typeface="Aharoni" panose="02010803020104030203" pitchFamily="2" charset="-79"/>
              </a:rPr>
              <a:t>C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E2AE83F-4EED-460E-BEE4-F579E8B5D092}"/>
              </a:ext>
            </a:extLst>
          </p:cNvPr>
          <p:cNvSpPr txBox="1"/>
          <p:nvPr/>
        </p:nvSpPr>
        <p:spPr>
          <a:xfrm>
            <a:off x="6453809" y="674848"/>
            <a:ext cx="3883714" cy="5847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Amasis MT Pro Black" panose="020B0604020202020204" pitchFamily="18" charset="0"/>
                <a:cs typeface="Aharoni" panose="02010803020104030203" pitchFamily="2" charset="-79"/>
              </a:rPr>
              <a:t>Interpolate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F714C0B-AE22-47C2-9996-6B59FEA5CB90}"/>
              </a:ext>
            </a:extLst>
          </p:cNvPr>
          <p:cNvSpPr txBox="1"/>
          <p:nvPr/>
        </p:nvSpPr>
        <p:spPr>
          <a:xfrm>
            <a:off x="5453687" y="1121687"/>
            <a:ext cx="5891006" cy="5847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Amasis MT Pro Black" panose="020B0604020202020204" pitchFamily="18" charset="0"/>
                <a:cs typeface="Aharoni" panose="02010803020104030203" pitchFamily="2" charset="-79"/>
              </a:rPr>
              <a:t>Between 2 Points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1B27AEC-F430-4007-970C-3F52919F68F8}"/>
              </a:ext>
            </a:extLst>
          </p:cNvPr>
          <p:cNvSpPr txBox="1"/>
          <p:nvPr/>
        </p:nvSpPr>
        <p:spPr>
          <a:xfrm>
            <a:off x="443539" y="674848"/>
            <a:ext cx="626910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/>
              <a:t>Did you interpolate or extrapolate?</a:t>
            </a:r>
            <a:r>
              <a:rPr lang="en-US" sz="1800" dirty="0"/>
              <a:t> 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8EDF42C-865E-4FE6-9E3C-F5D0CB348A90}"/>
              </a:ext>
            </a:extLst>
          </p:cNvPr>
          <p:cNvSpPr txBox="1"/>
          <p:nvPr/>
        </p:nvSpPr>
        <p:spPr>
          <a:xfrm>
            <a:off x="483293" y="1107036"/>
            <a:ext cx="677889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/>
              <a:t>Why did you use this process?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6CE42DA-0F2B-4483-9B09-32462E91D1D9}"/>
              </a:ext>
            </a:extLst>
          </p:cNvPr>
          <p:cNvSpPr txBox="1"/>
          <p:nvPr/>
        </p:nvSpPr>
        <p:spPr>
          <a:xfrm>
            <a:off x="8050696" y="232323"/>
            <a:ext cx="3883714" cy="5847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Amasis MT Pro Black" panose="020B0604020202020204" pitchFamily="18" charset="0"/>
                <a:cs typeface="Aharoni" panose="02010803020104030203" pitchFamily="2" charset="-79"/>
              </a:rPr>
              <a:t>28</a:t>
            </a:r>
            <a:r>
              <a:rPr lang="en-US" sz="3200" baseline="30000" dirty="0">
                <a:solidFill>
                  <a:srgbClr val="0070C0"/>
                </a:solidFill>
                <a:latin typeface="Amasis MT Pro Black" panose="020B0604020202020204" pitchFamily="18" charset="0"/>
                <a:cs typeface="Aharoni" panose="02010803020104030203" pitchFamily="2" charset="-79"/>
              </a:rPr>
              <a:t>0</a:t>
            </a:r>
            <a:r>
              <a:rPr lang="en-US" sz="3200" dirty="0">
                <a:solidFill>
                  <a:srgbClr val="0070C0"/>
                </a:solidFill>
                <a:latin typeface="Amasis MT Pro Black" panose="020B0604020202020204" pitchFamily="18" charset="0"/>
                <a:cs typeface="Aharoni" panose="02010803020104030203" pitchFamily="2" charset="-79"/>
              </a:rPr>
              <a:t>C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24E5EB1-E119-458C-A732-CD2E951F5551}"/>
              </a:ext>
            </a:extLst>
          </p:cNvPr>
          <p:cNvSpPr txBox="1"/>
          <p:nvPr/>
        </p:nvSpPr>
        <p:spPr>
          <a:xfrm>
            <a:off x="2319389" y="4073435"/>
            <a:ext cx="1646794" cy="5847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Amasis MT Pro Black" panose="020B0604020202020204" pitchFamily="18" charset="0"/>
                <a:cs typeface="Aharoni" panose="02010803020104030203" pitchFamily="2" charset="-79"/>
              </a:rPr>
              <a:t>Point 1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B9B3ACA-4A99-4E05-A8C6-9AFB43C1FF8A}"/>
              </a:ext>
            </a:extLst>
          </p:cNvPr>
          <p:cNvSpPr txBox="1"/>
          <p:nvPr/>
        </p:nvSpPr>
        <p:spPr>
          <a:xfrm>
            <a:off x="4252185" y="4941332"/>
            <a:ext cx="1646794" cy="5847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Amasis MT Pro Black" panose="020B0604020202020204" pitchFamily="18" charset="0"/>
                <a:cs typeface="Aharoni" panose="02010803020104030203" pitchFamily="2" charset="-79"/>
              </a:rPr>
              <a:t>Point 2 </a:t>
            </a:r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41A37996-464E-4474-9A0C-8E72B5643292}"/>
              </a:ext>
            </a:extLst>
          </p:cNvPr>
          <p:cNvSpPr/>
          <p:nvPr/>
        </p:nvSpPr>
        <p:spPr>
          <a:xfrm rot="12447519">
            <a:off x="4253492" y="4656383"/>
            <a:ext cx="660769" cy="1559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CBFC8952-5326-4981-B177-A223AF608616}"/>
              </a:ext>
            </a:extLst>
          </p:cNvPr>
          <p:cNvSpPr/>
          <p:nvPr/>
        </p:nvSpPr>
        <p:spPr>
          <a:xfrm rot="2193214">
            <a:off x="3052655" y="4733175"/>
            <a:ext cx="755710" cy="1676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654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6" grpId="0" animBg="1"/>
      <p:bldP spid="13" grpId="0" animBg="1"/>
      <p:bldP spid="14" grpId="0" animBg="1"/>
      <p:bldP spid="19" grpId="0" animBg="1"/>
      <p:bldP spid="15" grpId="0" animBg="1"/>
      <p:bldP spid="16" grpId="0" animBg="1"/>
      <p:bldP spid="20" grpId="0" animBg="1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 can explain the reasons</a:t>
            </a:r>
            <a:r>
              <a:rPr lang="en-US" sz="3600">
                <a:latin typeface="Arial" panose="020B0604020202020204" pitchFamily="34" charset="0"/>
                <a:cs typeface="Arial" panose="020B0604020202020204" pitchFamily="34" charset="0"/>
              </a:rPr>
              <a:t>/functions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for using graphs.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 can interpret data on a scientific graph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 can describe data trends/relationships shown on a graph.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 can predict data using interpolation and extrapolation.</a:t>
            </a:r>
          </a:p>
        </p:txBody>
      </p:sp>
    </p:spTree>
    <p:extLst>
      <p:ext uri="{BB962C8B-B14F-4D97-AF65-F5344CB8AC3E}">
        <p14:creationId xmlns:p14="http://schemas.microsoft.com/office/powerpoint/2010/main" val="2988220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29806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en-US" b="1" dirty="0"/>
              <a:t>Big Ideas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50504"/>
            <a:ext cx="7886700" cy="5102087"/>
          </a:xfrm>
        </p:spPr>
        <p:txBody>
          <a:bodyPr>
            <a:normAutofit/>
          </a:bodyPr>
          <a:lstStyle/>
          <a:p>
            <a:r>
              <a:rPr lang="en-US" sz="2700" u="sng" dirty="0"/>
              <a:t>Trend line or best fit line </a:t>
            </a:r>
            <a:r>
              <a:rPr lang="en-US" sz="2700" dirty="0"/>
              <a:t>– A line that summarizes the data. Data points do not need to be on this line. The data points are </a:t>
            </a:r>
            <a:r>
              <a:rPr lang="en-US" sz="2700" b="1" dirty="0"/>
              <a:t>NOT</a:t>
            </a:r>
            <a:r>
              <a:rPr lang="en-US" sz="2700" dirty="0"/>
              <a:t> connected with a line</a:t>
            </a:r>
          </a:p>
          <a:p>
            <a:r>
              <a:rPr lang="en-US" sz="2700" u="sng" dirty="0"/>
              <a:t>Data Relationships</a:t>
            </a:r>
          </a:p>
          <a:p>
            <a:pPr lvl="1"/>
            <a:r>
              <a:rPr lang="en-US" sz="2300" dirty="0"/>
              <a:t>Directly Related – IV increases   , DV increases    ; and vice versa</a:t>
            </a:r>
          </a:p>
          <a:p>
            <a:pPr lvl="1"/>
            <a:r>
              <a:rPr lang="en-US" sz="2300" dirty="0"/>
              <a:t>Inversely related – IV increases   , DV decreases    ; and vice versa</a:t>
            </a:r>
          </a:p>
          <a:p>
            <a:r>
              <a:rPr lang="en-US" sz="2700" u="sng" dirty="0"/>
              <a:t>Data Prediction</a:t>
            </a:r>
          </a:p>
          <a:p>
            <a:pPr lvl="1"/>
            <a:r>
              <a:rPr lang="en-US" sz="2300" dirty="0"/>
              <a:t>Interpolation – predicting values that are within the range of available data (between existing data points)</a:t>
            </a:r>
          </a:p>
          <a:p>
            <a:pPr lvl="1"/>
            <a:r>
              <a:rPr lang="en-US" sz="2300" dirty="0"/>
              <a:t>Extrapolation – predicting values that are outside the range of data; a trend line is often extended.</a:t>
            </a:r>
          </a:p>
        </p:txBody>
      </p:sp>
      <p:sp>
        <p:nvSpPr>
          <p:cNvPr id="4" name="Arrow: Up 3">
            <a:extLst>
              <a:ext uri="{FF2B5EF4-FFF2-40B4-BE49-F238E27FC236}">
                <a16:creationId xmlns:a16="http://schemas.microsoft.com/office/drawing/2014/main" id="{419A2F64-90C3-496E-A7D4-1ECF4BF8262A}"/>
              </a:ext>
            </a:extLst>
          </p:cNvPr>
          <p:cNvSpPr/>
          <p:nvPr/>
        </p:nvSpPr>
        <p:spPr>
          <a:xfrm>
            <a:off x="4982818" y="3283230"/>
            <a:ext cx="198782" cy="225287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Up 4">
            <a:extLst>
              <a:ext uri="{FF2B5EF4-FFF2-40B4-BE49-F238E27FC236}">
                <a16:creationId xmlns:a16="http://schemas.microsoft.com/office/drawing/2014/main" id="{C9C82701-E273-4EC1-844C-3BD529B016B9}"/>
              </a:ext>
            </a:extLst>
          </p:cNvPr>
          <p:cNvSpPr/>
          <p:nvPr/>
        </p:nvSpPr>
        <p:spPr>
          <a:xfrm>
            <a:off x="6831498" y="3269977"/>
            <a:ext cx="198782" cy="225287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Up 5">
            <a:extLst>
              <a:ext uri="{FF2B5EF4-FFF2-40B4-BE49-F238E27FC236}">
                <a16:creationId xmlns:a16="http://schemas.microsoft.com/office/drawing/2014/main" id="{38279003-9201-4B5E-B536-CB9B89518DF8}"/>
              </a:ext>
            </a:extLst>
          </p:cNvPr>
          <p:cNvSpPr/>
          <p:nvPr/>
        </p:nvSpPr>
        <p:spPr>
          <a:xfrm>
            <a:off x="5055705" y="3992217"/>
            <a:ext cx="198782" cy="225287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Up 6">
            <a:extLst>
              <a:ext uri="{FF2B5EF4-FFF2-40B4-BE49-F238E27FC236}">
                <a16:creationId xmlns:a16="http://schemas.microsoft.com/office/drawing/2014/main" id="{B4A1D2E0-15B9-49FE-83AC-8860DA57D21B}"/>
              </a:ext>
            </a:extLst>
          </p:cNvPr>
          <p:cNvSpPr/>
          <p:nvPr/>
        </p:nvSpPr>
        <p:spPr>
          <a:xfrm rot="10800000">
            <a:off x="6997150" y="4005470"/>
            <a:ext cx="198782" cy="225287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611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D45B7-1CC0-4148-B7BF-6F3AE3F4D6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09111"/>
            <a:ext cx="7772400" cy="23876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 dirty="0"/>
              <a:t>Why are graphs important?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561F46-6689-4696-A400-001B60AA6A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solidFill>
            <a:schemeClr val="accent5"/>
          </a:solidFill>
        </p:spPr>
        <p:txBody>
          <a:bodyPr>
            <a:normAutofit lnSpcReduction="10000"/>
          </a:bodyPr>
          <a:lstStyle/>
          <a:p>
            <a:r>
              <a:rPr lang="en-US" sz="6000" dirty="0">
                <a:latin typeface="Calibri Light" panose="020F0302020204030204" pitchFamily="34" charset="0"/>
                <a:cs typeface="Calibri Light" panose="020F0302020204030204" pitchFamily="34" charset="0"/>
              </a:rPr>
              <a:t>What is the functions for graphs?</a:t>
            </a:r>
          </a:p>
        </p:txBody>
      </p:sp>
    </p:spTree>
    <p:extLst>
      <p:ext uri="{BB962C8B-B14F-4D97-AF65-F5344CB8AC3E}">
        <p14:creationId xmlns:p14="http://schemas.microsoft.com/office/powerpoint/2010/main" val="2376540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pPr algn="ctr"/>
            <a:r>
              <a:rPr lang="en-US" b="1" dirty="0"/>
              <a:t>Introduction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9853" y="1707124"/>
            <a:ext cx="792050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A graph of your data allows you to see the following:</a:t>
            </a:r>
          </a:p>
          <a:p>
            <a:endParaRPr lang="en-US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Patterns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Trends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Shows Relationships between the independent and dependent variables.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Shows visual representation of data</a:t>
            </a:r>
          </a:p>
        </p:txBody>
      </p:sp>
    </p:spTree>
    <p:extLst>
      <p:ext uri="{BB962C8B-B14F-4D97-AF65-F5344CB8AC3E}">
        <p14:creationId xmlns:p14="http://schemas.microsoft.com/office/powerpoint/2010/main" val="4057927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en-US" dirty="0"/>
              <a:t>Numbering/Scaling</a:t>
            </a:r>
          </a:p>
        </p:txBody>
      </p:sp>
      <p:pic>
        <p:nvPicPr>
          <p:cNvPr id="2099" name="Picture 2098"/>
          <p:cNvPicPr>
            <a:picLocks noChangeAspect="1"/>
          </p:cNvPicPr>
          <p:nvPr/>
        </p:nvPicPr>
        <p:blipFill rotWithShape="1">
          <a:blip r:embed="rId2"/>
          <a:srcRect l="6662" t="23225" r="8410" b="19734"/>
          <a:stretch/>
        </p:blipFill>
        <p:spPr>
          <a:xfrm>
            <a:off x="195032" y="1922172"/>
            <a:ext cx="8858815" cy="3345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788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pPr algn="ctr"/>
            <a:r>
              <a:rPr lang="en-US" b="1" u="sng" dirty="0">
                <a:latin typeface="+mn-lt"/>
              </a:rPr>
              <a:t>Variables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5003" y="1841679"/>
            <a:ext cx="843566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Independent Variable (I.V.) </a:t>
            </a: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Something the experimenter changes and is placed on the </a:t>
            </a:r>
            <a:r>
              <a:rPr lang="en-US" sz="3600" b="1" u="sng" dirty="0"/>
              <a:t>X – Axis</a:t>
            </a:r>
            <a:r>
              <a:rPr lang="en-US" sz="3600" dirty="0"/>
              <a:t>.</a:t>
            </a:r>
          </a:p>
          <a:p>
            <a:endParaRPr lang="en-US" sz="3600" b="1" u="sng" dirty="0"/>
          </a:p>
          <a:p>
            <a:r>
              <a:rPr lang="en-US" sz="3600" b="1" dirty="0"/>
              <a:t>Dependent Variable (D.V.) </a:t>
            </a: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Measured during the experiment and is placed on the </a:t>
            </a:r>
            <a:r>
              <a:rPr lang="en-US" sz="3600" b="1" u="sng" dirty="0"/>
              <a:t>Y – Axis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29426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en-US" b="1" u="sng" dirty="0"/>
              <a:t>Types of Data Relationships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en-US" sz="3600" dirty="0"/>
              <a:t>Directly Related</a:t>
            </a:r>
          </a:p>
          <a:p>
            <a:r>
              <a:rPr lang="en-US" sz="3600" dirty="0"/>
              <a:t>Inversely Related</a:t>
            </a:r>
          </a:p>
        </p:txBody>
      </p:sp>
    </p:spTree>
    <p:extLst>
      <p:ext uri="{BB962C8B-B14F-4D97-AF65-F5344CB8AC3E}">
        <p14:creationId xmlns:p14="http://schemas.microsoft.com/office/powerpoint/2010/main" val="21623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en-US" b="1" u="sng" dirty="0"/>
              <a:t>Directly Related or </a:t>
            </a:r>
            <a:br>
              <a:rPr lang="en-US" b="1" u="sng" dirty="0"/>
            </a:br>
            <a:r>
              <a:rPr lang="en-US" b="1" u="sng" dirty="0"/>
              <a:t>Direct Relationship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772617"/>
            <a:ext cx="7886700" cy="4351338"/>
          </a:xfrm>
        </p:spPr>
        <p:txBody>
          <a:bodyPr>
            <a:normAutofit/>
          </a:bodyPr>
          <a:lstStyle/>
          <a:p>
            <a:r>
              <a:rPr lang="en-US" sz="3600" dirty="0"/>
              <a:t>IV increases, DV increases or as IV decreases, DV decreases.</a:t>
            </a:r>
          </a:p>
          <a:p>
            <a:r>
              <a:rPr lang="en-US" sz="3600" dirty="0"/>
              <a:t>Positive trend on a graph</a:t>
            </a:r>
          </a:p>
          <a:p>
            <a:r>
              <a:rPr lang="en-US" sz="3600" dirty="0"/>
              <a:t>Math calls this a positive correlation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0" y="4034819"/>
            <a:ext cx="9018324" cy="2955701"/>
            <a:chOff x="0" y="-222250"/>
            <a:chExt cx="6248400" cy="2047875"/>
          </a:xfrm>
        </p:grpSpPr>
        <p:grpSp>
          <p:nvGrpSpPr>
            <p:cNvPr id="5" name="Group 326"/>
            <p:cNvGrpSpPr>
              <a:grpSpLocks/>
            </p:cNvGrpSpPr>
            <p:nvPr/>
          </p:nvGrpSpPr>
          <p:grpSpPr bwMode="auto">
            <a:xfrm>
              <a:off x="0" y="-222250"/>
              <a:ext cx="6248400" cy="2047875"/>
              <a:chOff x="0" y="0"/>
              <a:chExt cx="62484" cy="20478"/>
            </a:xfrm>
          </p:grpSpPr>
          <p:pic>
            <p:nvPicPr>
              <p:cNvPr id="6" name="Picture 32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20002" cy="2038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" name="Picture 32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336" y="95"/>
                <a:ext cx="20002" cy="2038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" name="Picture 32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481" y="95"/>
                <a:ext cx="20003" cy="2038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9" name="Straight Connector 7"/>
            <p:cNvSpPr>
              <a:spLocks noChangeShapeType="1"/>
            </p:cNvSpPr>
            <p:nvPr/>
          </p:nvSpPr>
          <p:spPr bwMode="auto">
            <a:xfrm flipV="1">
              <a:off x="2534187" y="167495"/>
              <a:ext cx="1495425" cy="139065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89"/>
            <p:cNvSpPr>
              <a:spLocks/>
            </p:cNvSpPr>
            <p:nvPr/>
          </p:nvSpPr>
          <p:spPr bwMode="auto">
            <a:xfrm>
              <a:off x="4467762" y="538970"/>
              <a:ext cx="1657350" cy="1028700"/>
            </a:xfrm>
            <a:custGeom>
              <a:avLst/>
              <a:gdLst>
                <a:gd name="T0" fmla="*/ 0 w 1657350"/>
                <a:gd name="T1" fmla="*/ 1028700 h 1028700"/>
                <a:gd name="T2" fmla="*/ 504825 w 1657350"/>
                <a:gd name="T3" fmla="*/ 942975 h 1028700"/>
                <a:gd name="T4" fmla="*/ 504825 w 1657350"/>
                <a:gd name="T5" fmla="*/ 942975 h 1028700"/>
                <a:gd name="T6" fmla="*/ 1047750 w 1657350"/>
                <a:gd name="T7" fmla="*/ 752475 h 1028700"/>
                <a:gd name="T8" fmla="*/ 1657350 w 1657350"/>
                <a:gd name="T9" fmla="*/ 0 h 1028700"/>
                <a:gd name="T10" fmla="*/ 1657350 w 1657350"/>
                <a:gd name="T11" fmla="*/ 0 h 1028700"/>
                <a:gd name="T12" fmla="*/ 1657350 w 1657350"/>
                <a:gd name="T13" fmla="*/ 0 h 1028700"/>
                <a:gd name="T14" fmla="*/ 1657350 w 1657350"/>
                <a:gd name="T15" fmla="*/ 0 h 10287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57350" h="1028700">
                  <a:moveTo>
                    <a:pt x="0" y="1028700"/>
                  </a:moveTo>
                  <a:lnTo>
                    <a:pt x="504825" y="942975"/>
                  </a:lnTo>
                  <a:cubicBezTo>
                    <a:pt x="595312" y="911225"/>
                    <a:pt x="855663" y="909637"/>
                    <a:pt x="1047750" y="752475"/>
                  </a:cubicBezTo>
                  <a:cubicBezTo>
                    <a:pt x="1239838" y="595312"/>
                    <a:pt x="1657350" y="0"/>
                    <a:pt x="1657350" y="0"/>
                  </a:cubicBezTo>
                  <a:lnTo>
                    <a:pt x="1657350" y="0"/>
                  </a:ln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324"/>
            <p:cNvSpPr>
              <a:spLocks/>
            </p:cNvSpPr>
            <p:nvPr/>
          </p:nvSpPr>
          <p:spPr bwMode="auto">
            <a:xfrm>
              <a:off x="219612" y="177020"/>
              <a:ext cx="1638300" cy="1362075"/>
            </a:xfrm>
            <a:custGeom>
              <a:avLst/>
              <a:gdLst>
                <a:gd name="T0" fmla="*/ 0 w 1638300"/>
                <a:gd name="T1" fmla="*/ 1362075 h 1362075"/>
                <a:gd name="T2" fmla="*/ 333375 w 1638300"/>
                <a:gd name="T3" fmla="*/ 914400 h 1362075"/>
                <a:gd name="T4" fmla="*/ 914400 w 1638300"/>
                <a:gd name="T5" fmla="*/ 409575 h 1362075"/>
                <a:gd name="T6" fmla="*/ 1638300 w 1638300"/>
                <a:gd name="T7" fmla="*/ 0 h 1362075"/>
                <a:gd name="T8" fmla="*/ 1638300 w 1638300"/>
                <a:gd name="T9" fmla="*/ 0 h 136207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38300" h="1362075">
                  <a:moveTo>
                    <a:pt x="0" y="1362075"/>
                  </a:moveTo>
                  <a:cubicBezTo>
                    <a:pt x="90487" y="1217612"/>
                    <a:pt x="180975" y="1073150"/>
                    <a:pt x="333375" y="914400"/>
                  </a:cubicBezTo>
                  <a:cubicBezTo>
                    <a:pt x="485775" y="755650"/>
                    <a:pt x="696913" y="561975"/>
                    <a:pt x="914400" y="409575"/>
                  </a:cubicBezTo>
                  <a:cubicBezTo>
                    <a:pt x="1131887" y="257175"/>
                    <a:pt x="1638300" y="0"/>
                    <a:pt x="1638300" y="0"/>
                  </a:cubicBezTo>
                  <a:lnTo>
                    <a:pt x="1638300" y="0"/>
                  </a:ln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3191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33CC"/>
          </a:solidFill>
        </p:spPr>
        <p:txBody>
          <a:bodyPr/>
          <a:lstStyle/>
          <a:p>
            <a:pPr algn="ctr"/>
            <a:r>
              <a:rPr lang="en-US" b="1" u="sng" dirty="0"/>
              <a:t>Inversely Related or </a:t>
            </a:r>
            <a:br>
              <a:rPr lang="en-US" b="1" u="sng" dirty="0"/>
            </a:br>
            <a:r>
              <a:rPr lang="en-US" b="1" u="sng" dirty="0"/>
              <a:t>Inverse Relationship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785869"/>
            <a:ext cx="7886700" cy="4351338"/>
          </a:xfrm>
        </p:spPr>
        <p:txBody>
          <a:bodyPr>
            <a:normAutofit/>
          </a:bodyPr>
          <a:lstStyle/>
          <a:p>
            <a:r>
              <a:rPr lang="en-US" sz="3600" dirty="0"/>
              <a:t>IV increases, DV decreases or as IV decreases, DV increases.</a:t>
            </a:r>
          </a:p>
          <a:p>
            <a:r>
              <a:rPr lang="en-US" sz="3600" dirty="0"/>
              <a:t>Negative trend on a graph</a:t>
            </a:r>
          </a:p>
          <a:p>
            <a:r>
              <a:rPr lang="en-US" sz="3600" dirty="0"/>
              <a:t>Math calls this a negative correlation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-1" y="4009061"/>
            <a:ext cx="8828673" cy="2981459"/>
            <a:chOff x="628650" y="347351"/>
            <a:chExt cx="6248400" cy="2110096"/>
          </a:xfrm>
        </p:grpSpPr>
        <p:grpSp>
          <p:nvGrpSpPr>
            <p:cNvPr id="4" name="Group 2"/>
            <p:cNvGrpSpPr>
              <a:grpSpLocks/>
            </p:cNvGrpSpPr>
            <p:nvPr/>
          </p:nvGrpSpPr>
          <p:grpSpPr bwMode="auto">
            <a:xfrm>
              <a:off x="628650" y="347351"/>
              <a:ext cx="6248400" cy="2047875"/>
              <a:chOff x="0" y="0"/>
              <a:chExt cx="62484" cy="20478"/>
            </a:xfrm>
          </p:grpSpPr>
          <p:pic>
            <p:nvPicPr>
              <p:cNvPr id="13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20002" cy="2038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7" name="Picture 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336" y="95"/>
                <a:ext cx="20002" cy="2038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8" name="Picture 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481" y="95"/>
                <a:ext cx="20003" cy="2038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5" name="Straight Connector 292"/>
            <p:cNvSpPr>
              <a:spLocks noChangeShapeType="1"/>
            </p:cNvSpPr>
            <p:nvPr/>
          </p:nvSpPr>
          <p:spPr bwMode="auto">
            <a:xfrm flipH="1" flipV="1">
              <a:off x="2975955" y="835022"/>
              <a:ext cx="1495425" cy="1304925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293"/>
            <p:cNvSpPr>
              <a:spLocks/>
            </p:cNvSpPr>
            <p:nvPr/>
          </p:nvSpPr>
          <p:spPr bwMode="auto">
            <a:xfrm rot="-6926173">
              <a:off x="5077011" y="1078703"/>
              <a:ext cx="1728788" cy="1028700"/>
            </a:xfrm>
            <a:custGeom>
              <a:avLst/>
              <a:gdLst>
                <a:gd name="T0" fmla="*/ 0 w 1657350"/>
                <a:gd name="T1" fmla="*/ 1028700 h 1028700"/>
                <a:gd name="T2" fmla="*/ 526681 w 1657350"/>
                <a:gd name="T3" fmla="*/ 942975 h 1028700"/>
                <a:gd name="T4" fmla="*/ 526681 w 1657350"/>
                <a:gd name="T5" fmla="*/ 942975 h 1028700"/>
                <a:gd name="T6" fmla="*/ 1093112 w 1657350"/>
                <a:gd name="T7" fmla="*/ 752475 h 1028700"/>
                <a:gd name="T8" fmla="*/ 1729105 w 1657350"/>
                <a:gd name="T9" fmla="*/ 0 h 1028700"/>
                <a:gd name="T10" fmla="*/ 1729105 w 1657350"/>
                <a:gd name="T11" fmla="*/ 0 h 1028700"/>
                <a:gd name="T12" fmla="*/ 1729105 w 1657350"/>
                <a:gd name="T13" fmla="*/ 0 h 1028700"/>
                <a:gd name="T14" fmla="*/ 1729105 w 1657350"/>
                <a:gd name="T15" fmla="*/ 0 h 10287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57350" h="1028700">
                  <a:moveTo>
                    <a:pt x="0" y="1028700"/>
                  </a:moveTo>
                  <a:lnTo>
                    <a:pt x="504825" y="942975"/>
                  </a:lnTo>
                  <a:cubicBezTo>
                    <a:pt x="595312" y="911225"/>
                    <a:pt x="855663" y="909637"/>
                    <a:pt x="1047750" y="752475"/>
                  </a:cubicBezTo>
                  <a:cubicBezTo>
                    <a:pt x="1239838" y="595312"/>
                    <a:pt x="1657350" y="0"/>
                    <a:pt x="1657350" y="0"/>
                  </a:cubicBezTo>
                  <a:lnTo>
                    <a:pt x="1657350" y="0"/>
                  </a:ln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322"/>
            <p:cNvSpPr>
              <a:spLocks/>
            </p:cNvSpPr>
            <p:nvPr/>
          </p:nvSpPr>
          <p:spPr bwMode="auto">
            <a:xfrm>
              <a:off x="870930" y="682622"/>
              <a:ext cx="1400175" cy="1457325"/>
            </a:xfrm>
            <a:custGeom>
              <a:avLst/>
              <a:gdLst>
                <a:gd name="T0" fmla="*/ 0 w 1114425"/>
                <a:gd name="T1" fmla="*/ 0 h 1485900"/>
                <a:gd name="T2" fmla="*/ 167542 w 1114425"/>
                <a:gd name="T3" fmla="*/ 560510 h 1485900"/>
                <a:gd name="T4" fmla="*/ 646235 w 1114425"/>
                <a:gd name="T5" fmla="*/ 1074310 h 1485900"/>
                <a:gd name="T6" fmla="*/ 646235 w 1114425"/>
                <a:gd name="T7" fmla="*/ 1074310 h 1485900"/>
                <a:gd name="T8" fmla="*/ 1400175 w 1114425"/>
                <a:gd name="T9" fmla="*/ 1457325 h 1485900"/>
                <a:gd name="T10" fmla="*/ 1400175 w 1114425"/>
                <a:gd name="T11" fmla="*/ 1457325 h 1485900"/>
                <a:gd name="T12" fmla="*/ 1400175 w 1114425"/>
                <a:gd name="T13" fmla="*/ 1457325 h 14859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14425" h="1485900">
                  <a:moveTo>
                    <a:pt x="0" y="0"/>
                  </a:moveTo>
                  <a:cubicBezTo>
                    <a:pt x="23812" y="194469"/>
                    <a:pt x="47625" y="388938"/>
                    <a:pt x="133350" y="571500"/>
                  </a:cubicBezTo>
                  <a:cubicBezTo>
                    <a:pt x="219075" y="754062"/>
                    <a:pt x="514350" y="1095375"/>
                    <a:pt x="514350" y="1095375"/>
                  </a:cubicBezTo>
                  <a:lnTo>
                    <a:pt x="514350" y="1095375"/>
                  </a:lnTo>
                  <a:lnTo>
                    <a:pt x="1114425" y="1485900"/>
                  </a:ln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34108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863</TotalTime>
  <Words>611</Words>
  <Application>Microsoft Office PowerPoint</Application>
  <PresentationFormat>On-screen Show (4:3)</PresentationFormat>
  <Paragraphs>86</Paragraphs>
  <Slides>20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Amasis MT Pro Black</vt:lpstr>
      <vt:lpstr>Arial</vt:lpstr>
      <vt:lpstr>Arial Black</vt:lpstr>
      <vt:lpstr>Calibri</vt:lpstr>
      <vt:lpstr>Calibri Light</vt:lpstr>
      <vt:lpstr>Office Theme</vt:lpstr>
      <vt:lpstr>Office Theme</vt:lpstr>
      <vt:lpstr>Chart</vt:lpstr>
      <vt:lpstr>Graphing Techniques and Interpreting Graphs</vt:lpstr>
      <vt:lpstr>Learning Objectives</vt:lpstr>
      <vt:lpstr>Why are graphs important?</vt:lpstr>
      <vt:lpstr>Introduction</vt:lpstr>
      <vt:lpstr>Numbering/Scaling</vt:lpstr>
      <vt:lpstr>Variables</vt:lpstr>
      <vt:lpstr>Types of Data Relationships</vt:lpstr>
      <vt:lpstr>Directly Related or  Direct Relationship</vt:lpstr>
      <vt:lpstr>Inversely Related or  Inverse Relationship</vt:lpstr>
      <vt:lpstr>Trend Line or Line of Best Fit</vt:lpstr>
      <vt:lpstr>PowerPoint Presentation</vt:lpstr>
      <vt:lpstr>PowerPoint Presentation</vt:lpstr>
      <vt:lpstr>Ways to predict data</vt:lpstr>
      <vt:lpstr>Interpolation</vt:lpstr>
      <vt:lpstr>Extrapolation</vt:lpstr>
      <vt:lpstr>Example – Predict the time at temperature 90. </vt:lpstr>
      <vt:lpstr>Example – Predict the time at temperure 90. </vt:lpstr>
      <vt:lpstr>Example – Predict the temperature at time 30. Did you interpolate or extrapolate?  Why did you use this process?</vt:lpstr>
      <vt:lpstr>Example – Predict the temperature at time 30. </vt:lpstr>
      <vt:lpstr>Big Ideas</vt:lpstr>
    </vt:vector>
  </TitlesOfParts>
  <Company>Boyertown Area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Graphing Techniques and Interpreting Graphs</dc:title>
  <dc:creator>Berger, Jerry</dc:creator>
  <cp:lastModifiedBy>Berger, Jerry</cp:lastModifiedBy>
  <cp:revision>68</cp:revision>
  <dcterms:created xsi:type="dcterms:W3CDTF">2015-06-05T15:19:45Z</dcterms:created>
  <dcterms:modified xsi:type="dcterms:W3CDTF">2021-08-26T14:20:13Z</dcterms:modified>
</cp:coreProperties>
</file>